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77" r:id="rId6"/>
    <p:sldId id="272" r:id="rId7"/>
    <p:sldId id="270" r:id="rId8"/>
    <p:sldId id="275" r:id="rId9"/>
    <p:sldId id="259" r:id="rId10"/>
    <p:sldId id="260" r:id="rId11"/>
    <p:sldId id="266" r:id="rId12"/>
    <p:sldId id="261" r:id="rId13"/>
    <p:sldId id="278" r:id="rId14"/>
    <p:sldId id="267" r:id="rId15"/>
  </p:sldIdLst>
  <p:sldSz cx="18288000" cy="10287000"/>
  <p:notesSz cx="6858000" cy="9144000"/>
  <p:embeddedFontLst>
    <p:embeddedFont>
      <p:font typeface="Nunito Bold" panose="020B0604020202020204" charset="0"/>
      <p:regular r:id="rId17"/>
    </p:embeddedFont>
    <p:embeddedFont>
      <p:font typeface="Open Sans Bold" panose="020B0604020202020204" charset="0"/>
      <p:regular r:id="rId18"/>
    </p:embeddedFont>
    <p:embeddedFont>
      <p:font typeface="Quicksand" panose="020B0604020202020204" charset="0"/>
      <p:regular r:id="rId19"/>
    </p:embeddedFont>
    <p:embeddedFont>
      <p:font typeface="Quicksand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8" autoAdjust="0"/>
    <p:restoredTop sz="96296" autoAdjust="0"/>
  </p:normalViewPr>
  <p:slideViewPr>
    <p:cSldViewPr>
      <p:cViewPr varScale="1">
        <p:scale>
          <a:sx n="74" d="100"/>
          <a:sy n="74" d="100"/>
        </p:scale>
        <p:origin x="61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4F833-C0C2-4E8A-9595-55BD82FF8907}" type="datetimeFigureOut">
              <a:rPr lang="en-AU" smtClean="0"/>
              <a:t>1/08/2024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F6702-3E4A-42C2-A249-36B6D0CD9B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20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12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32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57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6702-3E4A-42C2-A249-36B6D0CD9B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67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69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59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660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F6702-3E4A-42C2-A249-36B6D0CD9BB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49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6183137" y="7947467"/>
            <a:ext cx="489002" cy="489002"/>
            <a:chOff x="0" y="0"/>
            <a:chExt cx="652003" cy="65200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10800000">
              <a:off x="0" y="0"/>
              <a:ext cx="652003" cy="652003"/>
              <a:chOff x="0" y="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EFFFF"/>
              </a:solidFill>
            </p:spPr>
            <p:txBody>
              <a:bodyPr/>
              <a:lstStyle/>
              <a:p>
                <a:endParaRPr lang="en-AU"/>
              </a:p>
            </p:txBody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08667" y="108667"/>
              <a:ext cx="434669" cy="434669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2197" flipH="1" flipV="1">
            <a:off x="7586341" y="1928535"/>
            <a:ext cx="11377211" cy="11377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t="3874" b="74465"/>
          <a:stretch>
            <a:fillRect/>
          </a:stretch>
        </p:blipFill>
        <p:spPr>
          <a:xfrm rot="-1609078">
            <a:off x="6797454" y="7569006"/>
            <a:ext cx="12244863" cy="2652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3137" y="6651688"/>
            <a:ext cx="1748676" cy="33628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33619" y="3791862"/>
            <a:ext cx="11163151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82"/>
              </a:lnSpc>
            </a:pPr>
            <a:r>
              <a:rPr lang="en-AU" sz="5909" dirty="0">
                <a:solidFill>
                  <a:srgbClr val="4D643C"/>
                </a:solidFill>
                <a:latin typeface="Quicksand"/>
              </a:rPr>
              <a:t>Understanding the Registered and Licensed Clubs Award 2020</a:t>
            </a:r>
            <a:endParaRPr lang="en-US" sz="5909" dirty="0">
              <a:solidFill>
                <a:srgbClr val="4D643C"/>
              </a:solidFill>
              <a:latin typeface="Quicksan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4341" y="9013926"/>
            <a:ext cx="9745995" cy="106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4651" spc="-130" dirty="0">
                <a:solidFill>
                  <a:srgbClr val="284B6A"/>
                </a:solidFill>
                <a:latin typeface="Nunito Bold"/>
              </a:rPr>
              <a:t>Rhys Braybrook</a:t>
            </a:r>
          </a:p>
          <a:p>
            <a:pPr>
              <a:lnSpc>
                <a:spcPts val="3286"/>
              </a:lnSpc>
            </a:pPr>
            <a:r>
              <a:rPr lang="en-US" sz="3100" spc="-86" dirty="0">
                <a:solidFill>
                  <a:srgbClr val="284B6A"/>
                </a:solidFill>
                <a:latin typeface="Nunito Bold"/>
              </a:rPr>
              <a:t>Workplace Relations &amp; Policy Manager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15194" y="9296400"/>
            <a:ext cx="9745995" cy="37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6"/>
              </a:lnSpc>
            </a:pPr>
            <a:r>
              <a:rPr lang="en-US" sz="2713" spc="-75" dirty="0">
                <a:solidFill>
                  <a:srgbClr val="FEFFFF"/>
                </a:solidFill>
                <a:latin typeface="Nunito Bold"/>
              </a:rPr>
              <a:t>CLUBSSA.COM.AU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 l="31502" r="6897" b="83324"/>
          <a:stretch>
            <a:fillRect/>
          </a:stretch>
        </p:blipFill>
        <p:spPr>
          <a:xfrm>
            <a:off x="10028674" y="9427132"/>
            <a:ext cx="2674425" cy="723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/>
          <a:srcRect t="10893" b="19662"/>
          <a:stretch>
            <a:fillRect/>
          </a:stretch>
        </p:blipFill>
        <p:spPr>
          <a:xfrm>
            <a:off x="13703735" y="182719"/>
            <a:ext cx="4314908" cy="299644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74341" y="1399564"/>
            <a:ext cx="11397861" cy="208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92"/>
              </a:lnSpc>
            </a:pPr>
            <a:r>
              <a:rPr lang="en-US" sz="16138" dirty="0">
                <a:solidFill>
                  <a:srgbClr val="284B6A"/>
                </a:solidFill>
                <a:latin typeface="Open Sans Bold"/>
              </a:rPr>
              <a:t>WELCOME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78691" y="9721853"/>
            <a:ext cx="4682497" cy="289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92"/>
              </a:lnSpc>
            </a:pPr>
            <a:r>
              <a:rPr lang="en-US" sz="2122">
                <a:solidFill>
                  <a:srgbClr val="FFFFFF"/>
                </a:solidFill>
                <a:latin typeface="Quicksand"/>
              </a:rPr>
              <a:t>SMARTER CLUBS | SAFER CLUBS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14400" y="5057064"/>
            <a:ext cx="6393211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80" dirty="0">
                <a:solidFill>
                  <a:srgbClr val="FEFFFF"/>
                </a:solidFill>
                <a:latin typeface="Open Sans Bold"/>
              </a:rPr>
              <a:t>Overtime and Penalty Rates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5800" y="4762500"/>
            <a:ext cx="9829800" cy="7309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FEFFFF"/>
                </a:solidFill>
                <a:latin typeface="Quicksand"/>
              </a:rPr>
              <a:t>Clause 22 – Sets out Overtime rates and TOIL rules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F/T: In excess of 38 </a:t>
            </a:r>
            <a:r>
              <a:rPr lang="en-US" sz="2000" dirty="0" err="1">
                <a:solidFill>
                  <a:srgbClr val="FEFFFF"/>
                </a:solidFill>
                <a:latin typeface="Quicksand"/>
              </a:rPr>
              <a:t>hrs</a:t>
            </a:r>
            <a:r>
              <a:rPr lang="en-US" sz="2000" dirty="0">
                <a:solidFill>
                  <a:srgbClr val="FEFFFF"/>
                </a:solidFill>
                <a:latin typeface="Quicksand"/>
              </a:rPr>
              <a:t> a week or outside the spread of hours / rostered hours in the award 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P/T: In excess of 38 </a:t>
            </a:r>
            <a:r>
              <a:rPr lang="en-US" sz="2000" dirty="0" err="1">
                <a:solidFill>
                  <a:srgbClr val="FEFFFF"/>
                </a:solidFill>
                <a:latin typeface="Quicksand"/>
              </a:rPr>
              <a:t>hrs</a:t>
            </a:r>
            <a:r>
              <a:rPr lang="en-US" sz="2000" dirty="0">
                <a:solidFill>
                  <a:srgbClr val="FEFFFF"/>
                </a:solidFill>
                <a:latin typeface="Quicksand"/>
              </a:rPr>
              <a:t> a week &amp; when work out of rostered </a:t>
            </a:r>
            <a:r>
              <a:rPr lang="en-US" sz="2000" dirty="0" err="1">
                <a:solidFill>
                  <a:srgbClr val="FEFFFF"/>
                </a:solidFill>
                <a:latin typeface="Quicksand"/>
              </a:rPr>
              <a:t>hrs</a:t>
            </a:r>
            <a:r>
              <a:rPr lang="en-US" sz="2000" dirty="0">
                <a:solidFill>
                  <a:srgbClr val="FEFFFF"/>
                </a:solidFill>
                <a:latin typeface="Quicksand"/>
              </a:rPr>
              <a:t> (clause 10.13)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Casual: where work in excess of 12 </a:t>
            </a:r>
            <a:r>
              <a:rPr lang="en-US" sz="2000" dirty="0" err="1">
                <a:solidFill>
                  <a:srgbClr val="FEFFFF"/>
                </a:solidFill>
                <a:latin typeface="Quicksand"/>
              </a:rPr>
              <a:t>hrs</a:t>
            </a:r>
            <a:r>
              <a:rPr lang="en-US" sz="2000" dirty="0">
                <a:solidFill>
                  <a:srgbClr val="FEFFFF"/>
                </a:solidFill>
                <a:latin typeface="Quicksand"/>
              </a:rPr>
              <a:t> in a shift or 38 </a:t>
            </a:r>
            <a:r>
              <a:rPr lang="en-US" sz="2000" dirty="0" err="1">
                <a:solidFill>
                  <a:srgbClr val="FEFFFF"/>
                </a:solidFill>
                <a:latin typeface="Quicksand"/>
              </a:rPr>
              <a:t>hrs</a:t>
            </a:r>
            <a:r>
              <a:rPr lang="en-US" sz="2000" dirty="0">
                <a:solidFill>
                  <a:srgbClr val="FEFFFF"/>
                </a:solidFill>
                <a:latin typeface="Quicksand"/>
              </a:rPr>
              <a:t> in a week / average of 38 hours a week (clause 11.4)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TOIL for overtime only and must be on equivalent basis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FEFFFF"/>
                </a:solidFill>
                <a:latin typeface="Quicksand"/>
              </a:rPr>
              <a:t>Clause 23 deals with situation where manager is recalled for duty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400" b="1" dirty="0">
                <a:solidFill>
                  <a:srgbClr val="FEFFFF"/>
                </a:solidFill>
                <a:latin typeface="Quicksand"/>
              </a:rPr>
              <a:t>Clause 24 – Sets out Penalty rates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Includes weekend, public holiday and late and early work penalties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Generally not cumulative (exception being penalty where employee is not provided with a meal break)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 t="7813" b="78404"/>
          <a:stretch>
            <a:fillRect/>
          </a:stretch>
        </p:blipFill>
        <p:spPr>
          <a:xfrm>
            <a:off x="-853575" y="4076700"/>
            <a:ext cx="19141575" cy="263806"/>
          </a:xfrm>
          <a:prstGeom prst="rect">
            <a:avLst/>
          </a:prstGeom>
        </p:spPr>
      </p:pic>
      <p:pic>
        <p:nvPicPr>
          <p:cNvPr id="3074" name="Picture 2" descr="Overtime allocation and workday clarified - LM HR Consul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0"/>
            <a:ext cx="1829131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878272"/>
          </a:xfrm>
          <a:prstGeom prst="rect">
            <a:avLst/>
          </a:prstGeom>
          <a:solidFill>
            <a:srgbClr val="F26522"/>
          </a:solid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810832" y="1517939"/>
            <a:ext cx="10681488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rgbClr val="FEFFFF"/>
                </a:solidFill>
                <a:latin typeface="Open Sans Bold"/>
              </a:rPr>
              <a:t>Leave and Public Holidays</a:t>
            </a:r>
            <a:endParaRPr lang="en-US" sz="7500" spc="75" dirty="0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460475" y="5475564"/>
            <a:ext cx="6317422" cy="1179166"/>
            <a:chOff x="-18903" y="-393745"/>
            <a:chExt cx="8423230" cy="1572220"/>
          </a:xfrm>
        </p:grpSpPr>
        <p:sp>
          <p:nvSpPr>
            <p:cNvPr id="11" name="TextBox 11"/>
            <p:cNvSpPr txBox="1"/>
            <p:nvPr/>
          </p:nvSpPr>
          <p:spPr>
            <a:xfrm>
              <a:off x="-18903" y="-393745"/>
              <a:ext cx="8404327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500" spc="99" dirty="0">
                <a:solidFill>
                  <a:srgbClr val="254E72"/>
                </a:solidFill>
                <a:latin typeface="Quicksand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11681"/>
              <a:ext cx="8404327" cy="466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152400" y="9200089"/>
            <a:ext cx="1546876" cy="10742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 t="3874" b="82760"/>
          <a:stretch>
            <a:fillRect/>
          </a:stretch>
        </p:blipFill>
        <p:spPr>
          <a:xfrm>
            <a:off x="8001000" y="4809530"/>
            <a:ext cx="10287000" cy="137485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810832" y="5267308"/>
            <a:ext cx="6961542" cy="5204766"/>
            <a:chOff x="-744051" y="584997"/>
            <a:chExt cx="8435103" cy="6939685"/>
          </a:xfrm>
        </p:grpSpPr>
        <p:sp>
          <p:nvSpPr>
            <p:cNvPr id="16" name="TextBox 5"/>
            <p:cNvSpPr txBox="1"/>
            <p:nvPr/>
          </p:nvSpPr>
          <p:spPr>
            <a:xfrm>
              <a:off x="-713275" y="584997"/>
              <a:ext cx="8404327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 spc="99" dirty="0">
                  <a:solidFill>
                    <a:srgbClr val="254E72"/>
                  </a:solidFill>
                  <a:latin typeface="Quicksand Bold"/>
                </a:rPr>
                <a:t>Leave – Clauses 25 to 30</a:t>
              </a: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-744051" y="1369154"/>
              <a:ext cx="8404327" cy="6155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A number of leave entitlements just refer to the NES 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Annual leave – Clause 25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Excessive leave accrual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Annual leave loading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Annual leave in advance (template – Schedule F)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Rules on cashing out (template – Schedule G)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Clause 29 - Professional development leave (Managers)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</p:txBody>
        </p:sp>
      </p:grpSp>
      <p:grpSp>
        <p:nvGrpSpPr>
          <p:cNvPr id="18" name="Group 4"/>
          <p:cNvGrpSpPr/>
          <p:nvPr/>
        </p:nvGrpSpPr>
        <p:grpSpPr>
          <a:xfrm>
            <a:off x="8001000" y="5198900"/>
            <a:ext cx="9906000" cy="6403696"/>
            <a:chOff x="-24862" y="-302595"/>
            <a:chExt cx="8404327" cy="8538258"/>
          </a:xfrm>
        </p:grpSpPr>
        <p:sp>
          <p:nvSpPr>
            <p:cNvPr id="19" name="TextBox 5"/>
            <p:cNvSpPr txBox="1"/>
            <p:nvPr/>
          </p:nvSpPr>
          <p:spPr>
            <a:xfrm>
              <a:off x="-24862" y="-302595"/>
              <a:ext cx="8404327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 spc="99" dirty="0">
                  <a:solidFill>
                    <a:srgbClr val="254E72"/>
                  </a:solidFill>
                  <a:latin typeface="Quicksand Bold"/>
                </a:rPr>
                <a:t>Public Holidays – Clause 31</a:t>
              </a:r>
            </a:p>
          </p:txBody>
        </p:sp>
        <p:sp>
          <p:nvSpPr>
            <p:cNvPr id="20" name="TextBox 6"/>
            <p:cNvSpPr txBox="1"/>
            <p:nvPr/>
          </p:nvSpPr>
          <p:spPr>
            <a:xfrm>
              <a:off x="-24862" y="541251"/>
              <a:ext cx="8404327" cy="7694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Penalty rates for public holidays are in clause 24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Quicksand" panose="020B0604020202020204" charset="0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As with most types of leave if simply refers to NES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Quicksand" panose="020B0604020202020204" charset="0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Clause 31.4 – Specific arrangements for F/T employees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F/T employee whose RDO falls on a PH will still receive entitlement of either: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An extra day’s pay;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an alternative day off in 28 days; or </a:t>
              </a:r>
            </a:p>
            <a:p>
              <a:pPr marL="342900" indent="-342900">
                <a:lnSpc>
                  <a:spcPts val="3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an additional days annual leave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	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 panose="020B0604020202020204" charset="0"/>
                </a:rPr>
                <a:t>Schedule H specifically deals with part-day public holidays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</p:txBody>
        </p:sp>
      </p:grpSp>
      <p:pic>
        <p:nvPicPr>
          <p:cNvPr id="5122" name="Picture 2" descr="How to double your annual leave in 2022 the easy 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0"/>
            <a:ext cx="8763000" cy="482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039100" y="3009900"/>
            <a:ext cx="98298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AU" sz="2000" b="1" spc="80" dirty="0">
                <a:solidFill>
                  <a:srgbClr val="254E72"/>
                </a:solidFill>
                <a:latin typeface="Quicksand"/>
              </a:rPr>
              <a:t>Clause 32 - Must consult about major workplace change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Must consult over matters such as:</a:t>
            </a: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Termination of employment</a:t>
            </a: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Redundancies</a:t>
            </a: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Alteration of hours of work</a:t>
            </a:r>
          </a:p>
          <a:p>
            <a:pPr marL="342900" indent="-342900">
              <a:lnSpc>
                <a:spcPts val="2400"/>
              </a:lnSpc>
              <a:buFontTx/>
              <a:buChar char="-"/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Retraining and transfer of work to other locations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b="1" spc="80" dirty="0">
                <a:solidFill>
                  <a:srgbClr val="254E72"/>
                </a:solidFill>
                <a:latin typeface="Quicksand"/>
              </a:rPr>
              <a:t>Clause 33 - Must consult about changes to rosters or hours of work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Does not apply to employees whose hours are sporadic, irregular or unpredictable e.g. a casual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b="1" spc="80" dirty="0">
                <a:solidFill>
                  <a:srgbClr val="254E72"/>
                </a:solidFill>
                <a:latin typeface="Quicksand"/>
              </a:rPr>
              <a:t>Clause 34 - Dispute Resolution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Generally states that where there is a dispute about something in the Award an employee and management need to firstly try and resolve the issue in a timely manner.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r>
              <a:rPr lang="en-AU" sz="2000" spc="80" dirty="0">
                <a:solidFill>
                  <a:srgbClr val="254E72"/>
                </a:solidFill>
                <a:latin typeface="Quicksand"/>
              </a:rPr>
              <a:t>If the above does not work then a party can refer the matter to the Fair Work Commission</a:t>
            </a:r>
          </a:p>
          <a:p>
            <a:pPr>
              <a:lnSpc>
                <a:spcPts val="2400"/>
              </a:lnSpc>
            </a:pPr>
            <a:endParaRPr lang="en-AU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endParaRPr lang="en-US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endParaRPr lang="en-US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endParaRPr lang="en-US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endParaRPr lang="en-US" sz="2000" spc="80" dirty="0">
              <a:solidFill>
                <a:srgbClr val="254E72"/>
              </a:solidFill>
              <a:latin typeface="Quicksand"/>
            </a:endParaRPr>
          </a:p>
          <a:p>
            <a:pPr>
              <a:lnSpc>
                <a:spcPts val="2400"/>
              </a:lnSpc>
            </a:pPr>
            <a:endParaRPr lang="en-US" sz="2000" spc="80" dirty="0">
              <a:solidFill>
                <a:srgbClr val="254E72"/>
              </a:solidFill>
              <a:latin typeface="Quicksa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924800" y="276378"/>
            <a:ext cx="1005840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80" dirty="0">
                <a:solidFill>
                  <a:srgbClr val="F26522"/>
                </a:solidFill>
                <a:latin typeface="Open Sans Bold"/>
              </a:rPr>
              <a:t>Consultation and Dispute Resolution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76200" y="9212789"/>
            <a:ext cx="1546876" cy="10742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/>
          <a:srcRect t="3874" b="91495"/>
          <a:stretch>
            <a:fillRect/>
          </a:stretch>
        </p:blipFill>
        <p:spPr>
          <a:xfrm rot="-5400000">
            <a:off x="2214154" y="5119688"/>
            <a:ext cx="10287000" cy="47625"/>
          </a:xfrm>
          <a:prstGeom prst="rect">
            <a:avLst/>
          </a:prstGeom>
        </p:spPr>
      </p:pic>
      <p:pic>
        <p:nvPicPr>
          <p:cNvPr id="4102" name="Picture 6" descr="Advantages &amp; Disadvantages of Mediation (Alternative Dispute Resolution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33841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lternative dispute resolution Images, Stock Photos &amp; Vector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533900"/>
            <a:ext cx="7333842" cy="50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27238" cy="10287000"/>
          </a:xfrm>
          <a:prstGeom prst="rect">
            <a:avLst/>
          </a:prstGeom>
          <a:solidFill>
            <a:srgbClr val="284B6A"/>
          </a:solid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9525000" y="723900"/>
            <a:ext cx="7927324" cy="5150409"/>
            <a:chOff x="0" y="0"/>
            <a:chExt cx="9642058" cy="6867209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964205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99" normalizeH="0" baseline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 Bold"/>
                  <a:ea typeface="+mn-ea"/>
                  <a:cs typeface="+mn-cs"/>
                </a:rPr>
                <a:t>Clause</a:t>
              </a:r>
              <a:r>
                <a:rPr kumimoji="0" lang="en-US" sz="2700" b="0" i="0" u="none" strike="noStrike" kern="1200" cap="none" spc="99" normalizeH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 Bold"/>
                  <a:ea typeface="+mn-ea"/>
                  <a:cs typeface="+mn-cs"/>
                </a:rPr>
                <a:t> 35 - Termination</a:t>
              </a:r>
              <a:endParaRPr kumimoji="0" lang="en-US" sz="2700" b="0" i="0" u="none" strike="noStrike" kern="1200" cap="none" spc="99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11681"/>
              <a:ext cx="9642058" cy="6155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2020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Sets out notice required by employee</a:t>
              </a: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020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000" dirty="0">
                  <a:solidFill>
                    <a:srgbClr val="232020"/>
                  </a:solidFill>
                  <a:latin typeface="Quicksand"/>
                </a:rPr>
                <a:t>Notice required mirrors what an employer has to give under the Fair Work Act (minus extra week for over 45 </a:t>
              </a:r>
              <a:r>
                <a:rPr lang="en-US" sz="2000" dirty="0" err="1">
                  <a:solidFill>
                    <a:srgbClr val="232020"/>
                  </a:solidFill>
                  <a:latin typeface="Quicksand"/>
                </a:rPr>
                <a:t>yr</a:t>
              </a:r>
              <a:r>
                <a:rPr lang="en-US" sz="2000" dirty="0">
                  <a:solidFill>
                    <a:srgbClr val="232020"/>
                  </a:solidFill>
                  <a:latin typeface="Quicksand"/>
                </a:rPr>
                <a:t> olds)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2020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If employee gives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232020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 insufficient notice - can deduct </a:t>
              </a:r>
              <a:r>
                <a:rPr lang="en-US" sz="2000" dirty="0">
                  <a:solidFill>
                    <a:srgbClr val="232020"/>
                  </a:solidFill>
                  <a:latin typeface="Quicksand"/>
                </a:rPr>
                <a:t>up to a weeks worth of pay at the award rate (must be over 18 and reasonable to do however)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020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525000" y="6061572"/>
            <a:ext cx="7307742" cy="1702524"/>
            <a:chOff x="-101599" y="60000"/>
            <a:chExt cx="9743657" cy="2270029"/>
          </a:xfrm>
        </p:grpSpPr>
        <p:sp>
          <p:nvSpPr>
            <p:cNvPr id="7" name="TextBox 7"/>
            <p:cNvSpPr txBox="1"/>
            <p:nvPr/>
          </p:nvSpPr>
          <p:spPr>
            <a:xfrm>
              <a:off x="0" y="60000"/>
              <a:ext cx="9642058" cy="555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108" normalizeH="0" baseline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 Bold"/>
                  <a:ea typeface="+mn-ea"/>
                  <a:cs typeface="+mn-cs"/>
                </a:rPr>
                <a:t>Clause 36</a:t>
              </a:r>
              <a:r>
                <a:rPr kumimoji="0" lang="en-US" sz="2700" b="0" i="0" u="none" strike="noStrike" kern="1200" cap="none" spc="108" normalizeH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 Bold"/>
                  <a:ea typeface="+mn-ea"/>
                  <a:cs typeface="+mn-cs"/>
                </a:rPr>
                <a:t> - Redundancy</a:t>
              </a:r>
              <a:endParaRPr kumimoji="0" lang="en-US" sz="2700" b="0" i="0" u="none" strike="noStrike" kern="1200" cap="none" spc="108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 Bold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101599" y="791148"/>
              <a:ext cx="9642058" cy="1538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32020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Sets out need to give notice should an employee be transferred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232020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 to a lower paid position</a:t>
              </a:r>
            </a:p>
            <a:p>
              <a:pPr marR="0" lvl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020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81000" y="1463915"/>
            <a:ext cx="7170842" cy="3193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spc="75" dirty="0">
                <a:solidFill>
                  <a:srgbClr val="FEFFFF"/>
                </a:solidFill>
                <a:latin typeface="Open Sans Bold"/>
              </a:rPr>
              <a:t>Notice of Termination &amp; Redundancy</a:t>
            </a:r>
            <a:endParaRPr kumimoji="0" lang="en-US" sz="7500" b="0" i="0" u="none" strike="noStrike" kern="1200" cap="none" spc="75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 t="3874" b="82760"/>
          <a:stretch>
            <a:fillRect/>
          </a:stretch>
        </p:blipFill>
        <p:spPr>
          <a:xfrm rot="-5400000">
            <a:off x="3096666" y="5066474"/>
            <a:ext cx="10287000" cy="137485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9525000" y="8039100"/>
            <a:ext cx="7231543" cy="41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108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Clause 37</a:t>
            </a:r>
            <a:r>
              <a:rPr kumimoji="0" lang="en-US" sz="2700" b="0" i="0" u="none" strike="noStrike" kern="1200" cap="none" spc="108" normalizeH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 Bold"/>
                <a:ea typeface="+mn-ea"/>
                <a:cs typeface="+mn-cs"/>
              </a:rPr>
              <a:t> – Accommodation - Managers</a:t>
            </a:r>
            <a:endParaRPr kumimoji="0" lang="en-US" sz="2700" b="0" i="0" u="none" strike="noStrike" kern="1200" cap="none" spc="108" normalizeH="0" baseline="0" noProof="0" dirty="0">
              <a:ln>
                <a:noFill/>
              </a:ln>
              <a:solidFill>
                <a:srgbClr val="254E72"/>
              </a:solidFill>
              <a:effectLst/>
              <a:uLnTx/>
              <a:uFillTx/>
              <a:latin typeface="Quicksand Bold"/>
              <a:ea typeface="+mn-ea"/>
              <a:cs typeface="+mn-cs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9525000" y="8642950"/>
            <a:ext cx="723154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202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Allows agreement for accommodation costs to be deducted from managers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232020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 pay</a:t>
            </a:r>
          </a:p>
          <a:p>
            <a:pPr marL="342900" marR="0" lvl="0" indent="-3429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020"/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1619501"/>
            <a:ext cx="76962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008" y="-262150"/>
            <a:ext cx="6534009" cy="65340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23514" y="6823876"/>
            <a:ext cx="4670373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 spc="75" dirty="0">
                <a:solidFill>
                  <a:srgbClr val="FFFFFF"/>
                </a:solidFill>
                <a:latin typeface="Open Sans Bold"/>
              </a:rPr>
              <a:t>THANK YOU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049000" y="6541938"/>
            <a:ext cx="5810679" cy="888567"/>
            <a:chOff x="0" y="0"/>
            <a:chExt cx="7747572" cy="1184756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7747572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 spc="100">
                  <a:solidFill>
                    <a:srgbClr val="FFFFFF"/>
                  </a:solidFill>
                  <a:latin typeface="Quicksand Bold"/>
                </a:rPr>
                <a:t>PHONE NUMBER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1681"/>
              <a:ext cx="7747572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Quicksand"/>
                </a:rPr>
                <a:t>0448 273 355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049000" y="7885913"/>
            <a:ext cx="5810679" cy="888567"/>
            <a:chOff x="0" y="0"/>
            <a:chExt cx="7747572" cy="118475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0"/>
              <a:ext cx="7747572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500" spc="100">
                  <a:solidFill>
                    <a:srgbClr val="FFFFFF"/>
                  </a:solidFill>
                  <a:latin typeface="Quicksand Bold"/>
                </a:rPr>
                <a:t>E-MAIL ADDRESS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11681"/>
              <a:ext cx="7747572" cy="47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Quicksand"/>
                </a:rPr>
                <a:t>workplacerelations@clubssa.com.au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49000" y="4951794"/>
            <a:ext cx="9745995" cy="106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4651" spc="-130" dirty="0">
                <a:solidFill>
                  <a:srgbClr val="FFFFFF"/>
                </a:solidFill>
                <a:latin typeface="Nunito Bold"/>
              </a:rPr>
              <a:t>Rhys Braybrook</a:t>
            </a:r>
          </a:p>
          <a:p>
            <a:pPr>
              <a:lnSpc>
                <a:spcPts val="3286"/>
              </a:lnSpc>
            </a:pPr>
            <a:r>
              <a:rPr lang="en-US" sz="3100" spc="-86" dirty="0">
                <a:solidFill>
                  <a:srgbClr val="FFFFFF"/>
                </a:solidFill>
                <a:latin typeface="Nunito Bold"/>
              </a:rPr>
              <a:t>Workplace Relations &amp; Policy Manager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/>
          <a:srcRect t="3874" b="87250"/>
          <a:stretch>
            <a:fillRect/>
          </a:stretch>
        </p:blipFill>
        <p:spPr>
          <a:xfrm>
            <a:off x="4627745" y="8924139"/>
            <a:ext cx="5366142" cy="47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20248" r="20248"/>
          <a:stretch>
            <a:fillRect/>
          </a:stretch>
        </p:blipFill>
        <p:spPr>
          <a:xfrm>
            <a:off x="10091306" y="0"/>
            <a:ext cx="8196694" cy="1040602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0091306" cy="10287000"/>
          </a:xfrm>
          <a:prstGeom prst="rect">
            <a:avLst/>
          </a:prstGeom>
          <a:solidFill>
            <a:srgbClr val="F26522"/>
          </a:solid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/>
          <p:nvPr/>
        </p:nvSpPr>
        <p:spPr>
          <a:xfrm>
            <a:off x="1546876" y="1249794"/>
            <a:ext cx="6997553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rgbClr val="FFFFFF"/>
                </a:solidFill>
                <a:latin typeface="Open Sans Bold"/>
              </a:rPr>
              <a:t>CONTENT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54808" y="2790299"/>
            <a:ext cx="7743353" cy="7335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What is the Registered and Licensed Clubs Award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Who does it apply to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IFA’s and Flexible Working Arrangements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Types of employment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Classifications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Hours of Work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Wages and allowances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Overtime and penalty rates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Leave and public holidays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Consultation and dispute resolution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Quicksand"/>
              </a:rPr>
              <a:t>Termination and redundancy</a:t>
            </a: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endParaRPr lang="en-US" sz="2199" dirty="0">
              <a:solidFill>
                <a:srgbClr val="FFFFFF"/>
              </a:solidFill>
              <a:latin typeface="Quicksand"/>
            </a:endParaRPr>
          </a:p>
          <a:p>
            <a:pPr marL="474979" lvl="1" indent="-237490">
              <a:lnSpc>
                <a:spcPts val="4399"/>
              </a:lnSpc>
              <a:buFont typeface="Arial"/>
              <a:buChar char="•"/>
            </a:pPr>
            <a:endParaRPr lang="en-US" sz="2199" dirty="0">
              <a:solidFill>
                <a:srgbClr val="FFFFFF"/>
              </a:solidFill>
              <a:latin typeface="Quicksan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7195780" y="0"/>
            <a:ext cx="63520" cy="10287000"/>
            <a:chOff x="0" y="0"/>
            <a:chExt cx="84693" cy="13716000"/>
          </a:xfrm>
        </p:grpSpPr>
        <p:sp>
          <p:nvSpPr>
            <p:cNvPr id="7" name="AutoShape 7"/>
            <p:cNvSpPr/>
            <p:nvPr/>
          </p:nvSpPr>
          <p:spPr>
            <a:xfrm>
              <a:off x="35961" y="1371600"/>
              <a:ext cx="12770" cy="12344400"/>
            </a:xfrm>
            <a:prstGeom prst="rect">
              <a:avLst/>
            </a:prstGeom>
            <a:solidFill>
              <a:srgbClr val="254E72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0"/>
              <a:ext cx="84693" cy="1649458"/>
            </a:xfrm>
            <a:prstGeom prst="rect">
              <a:avLst/>
            </a:prstGeom>
            <a:solidFill>
              <a:srgbClr val="254E72"/>
            </a:solidFill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 t="3874" b="74465"/>
          <a:stretch>
            <a:fillRect/>
          </a:stretch>
        </p:blipFill>
        <p:spPr>
          <a:xfrm rot="-5400000">
            <a:off x="4919153" y="5032094"/>
            <a:ext cx="10287000" cy="2228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8743" y="0"/>
            <a:ext cx="8227238" cy="10287000"/>
          </a:xfrm>
          <a:prstGeom prst="rect">
            <a:avLst/>
          </a:prstGeom>
          <a:solidFill>
            <a:srgbClr val="284B6A"/>
          </a:solid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9598674" y="1079194"/>
            <a:ext cx="8155925" cy="7244317"/>
            <a:chOff x="-1" y="-424061"/>
            <a:chExt cx="9642059" cy="9659086"/>
          </a:xfrm>
        </p:grpSpPr>
        <p:sp>
          <p:nvSpPr>
            <p:cNvPr id="4" name="TextBox 4"/>
            <p:cNvSpPr txBox="1"/>
            <p:nvPr/>
          </p:nvSpPr>
          <p:spPr>
            <a:xfrm>
              <a:off x="-1" y="-424061"/>
              <a:ext cx="9642058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kumimoji="0" lang="en-US" sz="27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Quicksand Bold" panose="020B0604020202020204" charset="0"/>
                </a:rPr>
                <a:t>Full title - </a:t>
              </a:r>
              <a:r>
                <a:rPr lang="en-AU" sz="2700" dirty="0">
                  <a:solidFill>
                    <a:schemeClr val="accent1">
                      <a:lumMod val="75000"/>
                    </a:schemeClr>
                  </a:solidFill>
                  <a:latin typeface="Quicksand Bold" panose="020B0604020202020204" charset="0"/>
                </a:rPr>
                <a:t>Registered and Licensed Clubs Award 2020 </a:t>
              </a:r>
              <a:r>
                <a:rPr kumimoji="0" lang="en-US" sz="2700" b="0" i="0" u="none" strike="noStrike" kern="1200" cap="none" spc="99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Quicksand Bold" panose="020B0604020202020204" charset="0"/>
                </a:rPr>
                <a:t>(hereafter</a:t>
              </a:r>
              <a:r>
                <a:rPr kumimoji="0" lang="en-US" sz="2700" b="0" i="0" u="none" strike="noStrike" kern="1200" cap="none" spc="99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Quicksand Bold" panose="020B0604020202020204" charset="0"/>
                </a:rPr>
                <a:t> referred to as the Clubs Award)</a:t>
              </a:r>
              <a:endParaRPr kumimoji="0" lang="en-US" sz="2700" b="0" i="0" u="none" strike="noStrike" kern="1200" cap="none" spc="99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Quicksand Bold" panose="020B060402020202020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0613"/>
              <a:ext cx="9642058" cy="7694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000"/>
                </a:lnSpc>
                <a:defRPr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It is one of the Modern Awards which is a document that sets out the minimum terms and conditions on top of the National Employment Standards (NES)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Came into effect on 1 January 2010 and can and have been reviews e.g. 4 yearly review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lang="en-US" sz="2000" dirty="0">
                  <a:solidFill>
                    <a:srgbClr val="254E72"/>
                  </a:solidFill>
                  <a:latin typeface="Quicksand"/>
                </a:rPr>
                <a:t>FWC has ongoing power to review, amend or revoke an award</a:t>
              </a: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254E72"/>
                  </a:solidFill>
                  <a:effectLst/>
                  <a:uLnTx/>
                  <a:uFillTx/>
                  <a:latin typeface="Quicksand"/>
                  <a:ea typeface="+mn-ea"/>
                  <a:cs typeface="+mn-cs"/>
                </a:rPr>
                <a:t>Temporary provisions were added as a result of COVID-19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E72"/>
                </a:solidFill>
                <a:effectLst/>
                <a:uLnTx/>
                <a:uFillTx/>
                <a:latin typeface="Quicksand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66801" y="1463915"/>
            <a:ext cx="6175306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8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What is the Registered and Licensed Clubs Award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 t="3874" b="82760"/>
          <a:stretch>
            <a:fillRect/>
          </a:stretch>
        </p:blipFill>
        <p:spPr>
          <a:xfrm rot="-5400000">
            <a:off x="3083738" y="5074757"/>
            <a:ext cx="10287000" cy="1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9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5143500"/>
          </a:xfrm>
          <a:prstGeom prst="rect">
            <a:avLst/>
          </a:prstGeom>
          <a:solidFill>
            <a:srgbClr val="284B6A"/>
          </a:solidFill>
        </p:spPr>
        <p:txBody>
          <a:bodyPr/>
          <a:lstStyle/>
          <a:p>
            <a:endParaRPr lang="en-AU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t="3874" b="74465"/>
          <a:stretch>
            <a:fillRect/>
          </a:stretch>
        </p:blipFill>
        <p:spPr>
          <a:xfrm>
            <a:off x="0" y="4719059"/>
            <a:ext cx="18288000" cy="424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20982" r="20982"/>
          <a:stretch>
            <a:fillRect/>
          </a:stretch>
        </p:blipFill>
        <p:spPr>
          <a:xfrm>
            <a:off x="11201400" y="1104900"/>
            <a:ext cx="6343878" cy="588234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54451" y="1225795"/>
            <a:ext cx="7821938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rgbClr val="FEFFFF"/>
                </a:solidFill>
                <a:latin typeface="Open Sans Bold"/>
              </a:rPr>
              <a:t>Who does it apply to?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42900" y="5295900"/>
            <a:ext cx="10706100" cy="5116510"/>
            <a:chOff x="-2339143" y="9525"/>
            <a:chExt cx="12778050" cy="4174350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9007581" cy="3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111" dirty="0">
                <a:solidFill>
                  <a:srgbClr val="254E72"/>
                </a:solidFill>
                <a:latin typeface="Quicksan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339143" y="103464"/>
              <a:ext cx="12778050" cy="4080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b="1" dirty="0">
                  <a:solidFill>
                    <a:srgbClr val="284B6A"/>
                  </a:solidFill>
                  <a:latin typeface="Quicksand"/>
                </a:rPr>
                <a:t>Coverage – Clause 4</a:t>
              </a:r>
            </a:p>
            <a:p>
              <a:pPr>
                <a:lnSpc>
                  <a:spcPts val="3000"/>
                </a:lnSpc>
              </a:pPr>
              <a:endParaRPr lang="en-US" sz="2000" b="1" dirty="0">
                <a:solidFill>
                  <a:srgbClr val="284B6A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84B6A"/>
                  </a:solidFill>
                  <a:latin typeface="Quicksand"/>
                </a:rPr>
                <a:t>The Clubs Award covers employers of employees engaged in the performance of work for or in connection with clubs and their employees themselves in the classifications within Schedule A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84B6A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84B6A"/>
                  </a:solidFill>
                  <a:latin typeface="Quicksand"/>
                </a:rPr>
                <a:t>Some employees may be covered by an Enterprise Bargaining Agreement (EBA) instead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84B6A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84B6A"/>
                  </a:solidFill>
                  <a:latin typeface="Quicksand"/>
                </a:rPr>
                <a:t>Some employees may fall outside remit of an award e.g. Marketing Employee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rgbClr val="284B6A"/>
                  </a:solidFill>
                  <a:latin typeface="Quicksand"/>
                </a:rPr>
                <a:t>- In that instance it will be the Fair Work Act and NES that covers them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84B6A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84B6A"/>
                </a:solidFill>
                <a:latin typeface="Quicksand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/>
          <a:srcRect t="10893" b="19662"/>
          <a:stretch>
            <a:fillRect/>
          </a:stretch>
        </p:blipFill>
        <p:spPr>
          <a:xfrm>
            <a:off x="0" y="9232848"/>
            <a:ext cx="1546876" cy="10742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2339"/>
            <a:ext cx="18513445" cy="10287000"/>
          </a:xfrm>
          <a:prstGeom prst="rect">
            <a:avLst/>
          </a:prstGeom>
          <a:solidFill>
            <a:srgbClr val="284B6A"/>
          </a:solidFill>
        </p:spPr>
        <p:txBody>
          <a:bodyPr/>
          <a:lstStyle/>
          <a:p>
            <a:endParaRPr lang="en-AU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/>
          <a:srcRect t="3874" b="82760"/>
          <a:stretch>
            <a:fillRect/>
          </a:stretch>
        </p:blipFill>
        <p:spPr>
          <a:xfrm rot="-5400000">
            <a:off x="13075758" y="5074757"/>
            <a:ext cx="10287000" cy="13748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609600" y="749962"/>
            <a:ext cx="7824494" cy="7899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80" dirty="0">
                <a:solidFill>
                  <a:srgbClr val="FEFFFF"/>
                </a:solidFill>
                <a:latin typeface="Open Sans Bold"/>
              </a:rPr>
              <a:t>Individual Flexibility Agreements (IFA’s) &amp; Flexible Working Arrangements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55208" y="332721"/>
            <a:ext cx="8765003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Can agree to alter certain parts of the Award as stated in clause 5.1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FEFFFF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FEFFFF"/>
                </a:solidFill>
                <a:latin typeface="Quicksand"/>
              </a:rPr>
              <a:t>An employee must be left better off overall and any agreement needs to be in writing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8955208" y="749962"/>
            <a:ext cx="867419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spc="99" dirty="0">
                <a:solidFill>
                  <a:schemeClr val="bg1"/>
                </a:solidFill>
                <a:latin typeface="Quicksand Bold"/>
              </a:rPr>
              <a:t>Individual Flexibility Agreements – Clause 5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8959733" y="3797069"/>
            <a:ext cx="8354266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700" spc="99" dirty="0">
                <a:solidFill>
                  <a:schemeClr val="bg1"/>
                </a:solidFill>
                <a:latin typeface="Quicksand Bold"/>
              </a:rPr>
              <a:t>Requests for Flexible Working Arrangements – Clause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9733" y="4911276"/>
            <a:ext cx="90732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Quicksand" panose="020B0604020202020204" charset="0"/>
              </a:rPr>
              <a:t>Ask for changes to hours, patterns or location of work</a:t>
            </a:r>
          </a:p>
          <a:p>
            <a:endParaRPr lang="en-US" sz="20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Quicksand" panose="020B0604020202020204" charset="0"/>
              </a:rPr>
              <a:t>Must have been employed for 12 months (casuals – regular &amp; systematic)</a:t>
            </a:r>
          </a:p>
          <a:p>
            <a:endParaRPr lang="en-US" sz="20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Quicksand" panose="020B0604020202020204" charset="0"/>
              </a:rPr>
              <a:t>Certain types of employees may request flexible working arrangements</a:t>
            </a:r>
            <a:r>
              <a:rPr lang="en-AU" sz="2000" dirty="0">
                <a:solidFill>
                  <a:schemeClr val="bg1"/>
                </a:solidFill>
                <a:latin typeface="Quicksand" panose="020B0604020202020204" charset="0"/>
              </a:rPr>
              <a:t> e.g. people with a disability, someone caring for a child of schooling age etc.</a:t>
            </a:r>
          </a:p>
          <a:p>
            <a:endParaRPr lang="en-US" sz="20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Quicksand" panose="020B0604020202020204" charset="0"/>
              </a:rPr>
              <a:t>Have to make request in writing and employer must respond (21 days)</a:t>
            </a:r>
          </a:p>
          <a:p>
            <a:endParaRPr lang="en-US" sz="2000" dirty="0">
              <a:solidFill>
                <a:schemeClr val="bg1"/>
              </a:solidFill>
              <a:latin typeface="Quicksand" panose="020B060402020202020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Quicksand" panose="020B0604020202020204" charset="0"/>
              </a:rPr>
              <a:t>Can reject on reasonable business grounds</a:t>
            </a:r>
          </a:p>
        </p:txBody>
      </p:sp>
    </p:spTree>
    <p:extLst>
      <p:ext uri="{BB962C8B-B14F-4D97-AF65-F5344CB8AC3E}">
        <p14:creationId xmlns:p14="http://schemas.microsoft.com/office/powerpoint/2010/main" val="355059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0358" y="228232"/>
            <a:ext cx="1642752" cy="16009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68262" y="8357153"/>
            <a:ext cx="1959083" cy="14604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485490" y="2292608"/>
            <a:ext cx="1547619" cy="1226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538869" y="6486779"/>
            <a:ext cx="1440861" cy="12600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35754" y="4120473"/>
            <a:ext cx="1647092" cy="17728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57200" y="152031"/>
            <a:ext cx="15091292" cy="9351822"/>
            <a:chOff x="0" y="5381"/>
            <a:chExt cx="14986000" cy="3025921"/>
          </a:xfrm>
        </p:grpSpPr>
        <p:sp>
          <p:nvSpPr>
            <p:cNvPr id="9" name="TextBox 9"/>
            <p:cNvSpPr txBox="1"/>
            <p:nvPr/>
          </p:nvSpPr>
          <p:spPr>
            <a:xfrm>
              <a:off x="0" y="5381"/>
              <a:ext cx="14986000" cy="329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82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75" normalizeH="0" baseline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Types</a:t>
              </a:r>
              <a:r>
                <a:rPr kumimoji="0" lang="en-US" sz="6600" b="0" i="0" u="none" strike="noStrike" kern="1200" cap="none" spc="75" normalizeH="0" noProof="0" dirty="0">
                  <a:ln>
                    <a:noFill/>
                  </a:ln>
                  <a:solidFill>
                    <a:srgbClr val="FEFFFF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 of Employment</a:t>
              </a:r>
              <a:endParaRPr kumimoji="0" lang="en-US" sz="6600" b="0" i="0" u="none" strike="noStrike" kern="1200" cap="none" spc="75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7663"/>
              <a:ext cx="14986000" cy="2643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AU" sz="2000" b="1" dirty="0">
                  <a:solidFill>
                    <a:schemeClr val="bg1"/>
                  </a:solidFill>
                  <a:latin typeface="Quicksand"/>
                </a:rPr>
                <a:t>Full-time – Clause 9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Work 38 ordinary hours per week or average of 38 hours over roster cycle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How hours can be worked set out in clause 15</a:t>
              </a:r>
            </a:p>
            <a:p>
              <a:pPr>
                <a:lnSpc>
                  <a:spcPts val="3000"/>
                </a:lnSpc>
              </a:pPr>
              <a:endParaRPr lang="en-AU" sz="2000" dirty="0">
                <a:solidFill>
                  <a:schemeClr val="bg1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AU" sz="2000" b="1" dirty="0">
                  <a:solidFill>
                    <a:schemeClr val="bg1"/>
                  </a:solidFill>
                  <a:latin typeface="Quicksand"/>
                </a:rPr>
                <a:t>Part-time – Clause 10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Must be given guaranteed hours of at least 8 hours a week but less than 38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Can be rostered any time during agreed availability 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Can’t be rostered for less than 3 hrs or more than 12 hrs in a shift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Must have at least 2 days off a week</a:t>
              </a:r>
            </a:p>
            <a:p>
              <a:pPr>
                <a:lnSpc>
                  <a:spcPts val="3000"/>
                </a:lnSpc>
              </a:pPr>
              <a:endParaRPr lang="en-AU" sz="2000" dirty="0">
                <a:solidFill>
                  <a:schemeClr val="bg1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AU" sz="2000" b="1" dirty="0">
                  <a:solidFill>
                    <a:schemeClr val="bg1"/>
                  </a:solidFill>
                  <a:latin typeface="Quicksand"/>
                </a:rPr>
                <a:t>Casual employees – Clause 11</a:t>
              </a:r>
            </a:p>
            <a:p>
              <a:pPr>
                <a:lnSpc>
                  <a:spcPts val="3000"/>
                </a:lnSpc>
              </a:pPr>
              <a:r>
                <a:rPr lang="en-AU" sz="2000" dirty="0">
                  <a:solidFill>
                    <a:schemeClr val="bg1"/>
                  </a:solidFill>
                  <a:latin typeface="Quicksand"/>
                </a:rPr>
                <a:t>- Work as required but must receive minimum hours per shift (for most this is 2 hrs)</a:t>
              </a:r>
            </a:p>
            <a:p>
              <a:pPr>
                <a:lnSpc>
                  <a:spcPts val="3000"/>
                </a:lnSpc>
              </a:pPr>
              <a:endParaRPr lang="en-AU" sz="2000" dirty="0">
                <a:solidFill>
                  <a:schemeClr val="bg1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Quicksand"/>
                </a:rPr>
                <a:t>Apprentices – Clause 12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  <a:latin typeface="Quicksand"/>
                </a:rPr>
                <a:t>Specific provisions relating to apprenticeships e.g.  Training is to be considered as time worked, reimbursement for costs of apprenticeship etc.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  <a:latin typeface="Quicksand"/>
                </a:rPr>
                <a:t>Schedule D deals with school based apprentices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chemeClr val="bg1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000" b="1" dirty="0">
                  <a:solidFill>
                    <a:schemeClr val="bg1"/>
                  </a:solidFill>
                  <a:latin typeface="Quicksand"/>
                </a:rPr>
                <a:t>Juniors – Clause 13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Quicksand"/>
                </a:rPr>
                <a:t>- No employee under 18 can work more than 10 hours in a shift 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Quicksand"/>
                </a:rPr>
                <a:t>- Those engaged in service of alcohol must be paid at adult rate of pay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/>
          <a:srcRect t="10893" b="19662"/>
          <a:stretch>
            <a:fillRect/>
          </a:stretch>
        </p:blipFill>
        <p:spPr>
          <a:xfrm>
            <a:off x="0" y="9280454"/>
            <a:ext cx="1546876" cy="10742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/>
          <a:srcRect t="3874" b="91495"/>
          <a:stretch>
            <a:fillRect/>
          </a:stretch>
        </p:blipFill>
        <p:spPr>
          <a:xfrm rot="-5400000">
            <a:off x="10714877" y="5119688"/>
            <a:ext cx="10287000" cy="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878272"/>
          </a:xfrm>
          <a:prstGeom prst="rect">
            <a:avLst/>
          </a:prstGeom>
          <a:solidFill>
            <a:srgbClr val="F26522"/>
          </a:solidFill>
        </p:spPr>
        <p:txBody>
          <a:bodyPr/>
          <a:lstStyle/>
          <a:p>
            <a:endParaRPr lang="en-AU"/>
          </a:p>
        </p:txBody>
      </p:sp>
      <p:sp>
        <p:nvSpPr>
          <p:cNvPr id="8" name="TextBox 8"/>
          <p:cNvSpPr txBox="1"/>
          <p:nvPr/>
        </p:nvSpPr>
        <p:spPr>
          <a:xfrm>
            <a:off x="419355" y="1147943"/>
            <a:ext cx="9639045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rgbClr val="FEFFFF"/>
                </a:solidFill>
                <a:latin typeface="Open Sans Bold"/>
              </a:rPr>
              <a:t>Classifications</a:t>
            </a:r>
            <a:endParaRPr lang="en-US" sz="7500" spc="75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 t="3874" b="82760"/>
          <a:stretch>
            <a:fillRect/>
          </a:stretch>
        </p:blipFill>
        <p:spPr>
          <a:xfrm>
            <a:off x="0" y="4809530"/>
            <a:ext cx="18288000" cy="181570"/>
          </a:xfrm>
          <a:prstGeom prst="rect">
            <a:avLst/>
          </a:prstGeom>
        </p:spPr>
      </p:pic>
      <p:grpSp>
        <p:nvGrpSpPr>
          <p:cNvPr id="15" name="Group 4"/>
          <p:cNvGrpSpPr/>
          <p:nvPr/>
        </p:nvGrpSpPr>
        <p:grpSpPr>
          <a:xfrm>
            <a:off x="412824" y="4481874"/>
            <a:ext cx="17892176" cy="5633081"/>
            <a:chOff x="0" y="-392880"/>
            <a:chExt cx="8407396" cy="7510769"/>
          </a:xfrm>
        </p:grpSpPr>
        <p:sp>
          <p:nvSpPr>
            <p:cNvPr id="16" name="TextBox 5"/>
            <p:cNvSpPr txBox="1"/>
            <p:nvPr/>
          </p:nvSpPr>
          <p:spPr>
            <a:xfrm>
              <a:off x="0" y="-392880"/>
              <a:ext cx="8404327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500" spc="99" dirty="0">
                <a:solidFill>
                  <a:srgbClr val="254E72"/>
                </a:solidFill>
                <a:latin typeface="Quicksand Bold"/>
              </a:endParaRP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3069" y="551994"/>
              <a:ext cx="8404327" cy="6565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Quicksand" panose="020B0604020202020204" charset="0"/>
                </a:rPr>
                <a:t>Clause 14 - Classifications</a:t>
              </a:r>
            </a:p>
            <a:p>
              <a:endParaRPr lang="en-US" sz="2000" b="1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Quicksand" panose="020B0604020202020204" charset="0"/>
                </a:rPr>
                <a:t>Definitions are all found in Schedule A</a:t>
              </a:r>
              <a:endParaRPr lang="en-AU" sz="2000" b="1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endParaRPr lang="en-US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Quicksand" panose="020B0604020202020204" charset="0"/>
                </a:rPr>
                <a:t>As well as being split into different classifications, they also have various grades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endParaRPr lang="en-US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Quicksand" panose="020B0604020202020204" charset="0"/>
                </a:rPr>
                <a:t>Schedule A sets out the typical duties and/or qualifications that someone would have under that classification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endParaRPr lang="en-US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  <a:latin typeface="Quicksand" panose="020B0604020202020204" charset="0"/>
                </a:rPr>
                <a:t>Do not need to be doing everything listed in order to fall under one of the classifications/grades and may be possible to do duties across multiple classifications</a:t>
              </a:r>
              <a:endParaRPr lang="en-AU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endParaRPr lang="en-US" sz="2000" dirty="0">
                <a:solidFill>
                  <a:schemeClr val="tx2">
                    <a:lumMod val="75000"/>
                  </a:schemeClr>
                </a:solidFill>
                <a:latin typeface="Quicksand" panose="020B0604020202020204" charset="0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54E72"/>
                </a:solidFill>
                <a:latin typeface="Quicksand"/>
              </a:endParaRPr>
            </a:p>
          </p:txBody>
        </p: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/>
          <a:srcRect l="12483" r="12483"/>
          <a:stretch>
            <a:fillRect/>
          </a:stretch>
        </p:blipFill>
        <p:spPr>
          <a:xfrm>
            <a:off x="7732223" y="12701"/>
            <a:ext cx="4442053" cy="4796829"/>
          </a:xfrm>
          <a:prstGeom prst="rect">
            <a:avLst/>
          </a:prstGeom>
        </p:spPr>
      </p:pic>
      <p:pic>
        <p:nvPicPr>
          <p:cNvPr id="1030" name="Picture 6" descr="Greenkeeper Mental Health: 80% Worried About A Colleague | Golf Month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277" y="0"/>
            <a:ext cx="6101022" cy="48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3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6127"/>
            <a:ext cx="18288000" cy="4745186"/>
          </a:xfrm>
          <a:prstGeom prst="rect">
            <a:avLst/>
          </a:prstGeom>
          <a:solidFill>
            <a:srgbClr val="284B6A"/>
          </a:solidFill>
        </p:spPr>
        <p:txBody>
          <a:bodyPr/>
          <a:lstStyle/>
          <a:p>
            <a:endParaRPr lang="en-AU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t="3874" b="74465"/>
          <a:stretch>
            <a:fillRect/>
          </a:stretch>
        </p:blipFill>
        <p:spPr>
          <a:xfrm>
            <a:off x="0" y="4719059"/>
            <a:ext cx="18288000" cy="4244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83088" y="1295136"/>
            <a:ext cx="7832568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rgbClr val="FEFFFF"/>
                </a:solidFill>
                <a:latin typeface="Open Sans Bold"/>
              </a:rPr>
              <a:t>Hours of Work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172980" y="5197084"/>
            <a:ext cx="8657607" cy="1005070"/>
            <a:chOff x="0" y="9525"/>
            <a:chExt cx="9007582" cy="819996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9007581" cy="337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2800" spc="111" dirty="0">
                <a:solidFill>
                  <a:srgbClr val="254E72"/>
                </a:solidFill>
                <a:latin typeface="Quicksan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43892"/>
              <a:ext cx="9007582" cy="285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84B6A"/>
                </a:solidFill>
                <a:latin typeface="Quicksand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0" y="9212789"/>
            <a:ext cx="1546876" cy="1074211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1783088" y="5390979"/>
            <a:ext cx="16840200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284B6A"/>
                </a:solidFill>
                <a:latin typeface="Quicksand"/>
              </a:rPr>
              <a:t>Ordinary Hours of Work – Clause 15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Details how f/t employees can work 38 ordinary hours or average of 38 hours a week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Clause 15.6 states when Maintenance and Horticultural employees can work ordinary hours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Clause 15.8 deals with rostered days off for Club Managers (9 days off in a 4 week period)</a:t>
            </a:r>
          </a:p>
          <a:p>
            <a:pPr>
              <a:lnSpc>
                <a:spcPts val="3000"/>
              </a:lnSpc>
            </a:pPr>
            <a:endParaRPr lang="en-US" sz="2000" b="1" dirty="0">
              <a:solidFill>
                <a:srgbClr val="284B6A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284B6A"/>
                </a:solidFill>
                <a:latin typeface="Quicksand"/>
              </a:rPr>
              <a:t>Rostering Arrangements (F/T &amp; P/T) – Clause 16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Subject to consultation can change with mutual consent at any time or with 7 days notice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284B6A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r>
              <a:rPr lang="en-US" sz="2000" b="1" dirty="0">
                <a:solidFill>
                  <a:srgbClr val="284B6A"/>
                </a:solidFill>
                <a:latin typeface="Quicksand"/>
              </a:rPr>
              <a:t>Meal Breaks – Clause 17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Generally employees are entitled to unpaid break of at least 30 mins whenever they work more than 5 hours (penalty if not given)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Paid 20 min crib breaks can be used in some circumstances e.g. only employee rostered for duty, less than 10 employees</a:t>
            </a:r>
          </a:p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000" dirty="0">
                <a:solidFill>
                  <a:srgbClr val="284B6A"/>
                </a:solidFill>
                <a:latin typeface="Quicksand"/>
              </a:rPr>
              <a:t>Maintenance and Horticultural employees get 2 x 10 min paid breaks or one 20 min paid break 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284B6A"/>
              </a:solidFill>
              <a:latin typeface="Quicksand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284B6A"/>
              </a:solidFill>
              <a:latin typeface="Quicksand"/>
            </a:endParaRPr>
          </a:p>
        </p:txBody>
      </p:sp>
      <p:pic>
        <p:nvPicPr>
          <p:cNvPr id="2054" name="Picture 6" descr="PLUTTIS Wall clock, black, 28 cm - IK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29" b="99643" l="143" r="100000">
                        <a14:foregroundMark x1="17786" y1="21857" x2="17786" y2="21857"/>
                        <a14:foregroundMark x1="17000" y1="22286" x2="29071" y2="11857"/>
                        <a14:foregroundMark x1="17429" y1="21429" x2="5357" y2="5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143" y="94661"/>
            <a:ext cx="4597606" cy="459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4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5143500"/>
            <a:ext cx="8672741" cy="5143500"/>
          </a:xfrm>
          <a:prstGeom prst="rect">
            <a:avLst/>
          </a:prstGeom>
          <a:solidFill>
            <a:srgbClr val="4D643C"/>
          </a:solid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9753600" y="114300"/>
            <a:ext cx="8229600" cy="8498106"/>
            <a:chOff x="-183763" y="0"/>
            <a:chExt cx="9825821" cy="11330803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9642058" cy="50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500" spc="99" dirty="0">
                <a:solidFill>
                  <a:srgbClr val="4D643C"/>
                </a:solidFill>
                <a:latin typeface="Quicksand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83763" y="558628"/>
              <a:ext cx="9642058" cy="10772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Minimum rates - clause 18 (full summary of pays also in Schedule B)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All the ordinary base rates for each classification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Includes ability to pay managers &amp; maintenance &amp; horticultural employees a salary so some award provisions don’t apply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18.5 deals specifically with apprentices and 18.6 with juniors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Management trainees rates found in 18.10, rest found in the </a:t>
              </a:r>
              <a:r>
                <a:rPr lang="en-US" sz="2000" i="1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Miscellaneous Award 2020</a:t>
              </a:r>
            </a:p>
            <a:p>
              <a:pPr marL="342900" indent="-342900">
                <a:lnSpc>
                  <a:spcPts val="3000"/>
                </a:lnSpc>
                <a:buFontTx/>
                <a:buChar char="-"/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Higher Duties clause 18.11 – 2 hours or more then must be paid higher rate for whole shift</a:t>
              </a:r>
            </a:p>
            <a:p>
              <a:pPr>
                <a:lnSpc>
                  <a:spcPts val="3000"/>
                </a:lnSpc>
              </a:pPr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Allowances – Clause 19 (Also </a:t>
              </a:r>
              <a:r>
                <a:rPr lang="en-AU" sz="2400" b="1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summarised</a:t>
              </a:r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 in Schedule C)</a:t>
              </a:r>
            </a:p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Quicksand"/>
                </a:rPr>
                <a:t>Additional payments an employee may be entitled to due to doing certain tasks, incurring expenses, using a special skill etc.</a:t>
              </a:r>
            </a:p>
            <a:p>
              <a:pPr>
                <a:lnSpc>
                  <a:spcPts val="3000"/>
                </a:lnSpc>
              </a:pPr>
              <a:endParaRPr lang="en-AU" sz="2000" dirty="0">
                <a:solidFill>
                  <a:srgbClr val="232020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r>
                <a:rPr lang="en-AU" sz="2400" b="1" dirty="0">
                  <a:solidFill>
                    <a:schemeClr val="tx2">
                      <a:lumMod val="75000"/>
                    </a:schemeClr>
                  </a:solidFill>
                  <a:latin typeface="Quicksand"/>
                </a:rPr>
                <a:t>Clause 20 states when employees can/have to be paid and Clause 21 deals with Superannuation</a:t>
              </a: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  <a:p>
              <a:pPr>
                <a:lnSpc>
                  <a:spcPts val="3000"/>
                </a:lnSpc>
              </a:pPr>
              <a:endParaRPr lang="en-US" sz="2000" dirty="0">
                <a:solidFill>
                  <a:srgbClr val="232020"/>
                </a:solidFill>
                <a:latin typeface="Quicksan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85733" y="6253175"/>
            <a:ext cx="7231543" cy="35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endParaRPr lang="en-US" sz="2000" dirty="0">
              <a:solidFill>
                <a:srgbClr val="232020"/>
              </a:solidFill>
              <a:latin typeface="Quicksan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 t="10893" b="19662"/>
          <a:stretch>
            <a:fillRect/>
          </a:stretch>
        </p:blipFill>
        <p:spPr>
          <a:xfrm>
            <a:off x="255262" y="8997126"/>
            <a:ext cx="1546876" cy="10742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 t="3874" b="74465"/>
          <a:stretch>
            <a:fillRect/>
          </a:stretch>
        </p:blipFill>
        <p:spPr>
          <a:xfrm rot="-5400000">
            <a:off x="3543348" y="5005085"/>
            <a:ext cx="10287000" cy="222812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9387">
            <a:off x="-158677" y="5107781"/>
            <a:ext cx="8720028" cy="0"/>
          </a:xfrm>
          <a:prstGeom prst="line">
            <a:avLst/>
          </a:prstGeom>
          <a:ln w="47625" cap="rnd">
            <a:solidFill>
              <a:srgbClr val="FE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U"/>
          </a:p>
        </p:txBody>
      </p:sp>
      <p:sp>
        <p:nvSpPr>
          <p:cNvPr id="17" name="TextBox 5"/>
          <p:cNvSpPr txBox="1"/>
          <p:nvPr/>
        </p:nvSpPr>
        <p:spPr>
          <a:xfrm>
            <a:off x="980524" y="6005919"/>
            <a:ext cx="6988422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spc="75" dirty="0">
                <a:solidFill>
                  <a:schemeClr val="bg1"/>
                </a:solidFill>
                <a:latin typeface="Open Sans Bold"/>
              </a:rPr>
              <a:t>Wages and Allowances</a:t>
            </a:r>
          </a:p>
        </p:txBody>
      </p:sp>
      <p:pic>
        <p:nvPicPr>
          <p:cNvPr id="13" name="Picture 4" descr="Wages Are Rising, Giving HR New Wor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613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16180</TotalTime>
  <Words>1474</Words>
  <Application>Microsoft Office PowerPoint</Application>
  <PresentationFormat>Custom</PresentationFormat>
  <Paragraphs>209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Quicksand Bold</vt:lpstr>
      <vt:lpstr>Open Sans Bold</vt:lpstr>
      <vt:lpstr>Nunito Bold</vt:lpstr>
      <vt:lpstr>Quicksand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Green Modern Mental Health Medical Presentation</dc:title>
  <dc:creator>Deb Reynolds</dc:creator>
  <cp:lastModifiedBy>Rhys Braybrook</cp:lastModifiedBy>
  <cp:revision>220</cp:revision>
  <dcterms:created xsi:type="dcterms:W3CDTF">2006-08-16T00:00:00Z</dcterms:created>
  <dcterms:modified xsi:type="dcterms:W3CDTF">2024-08-01T06:29:48Z</dcterms:modified>
  <dc:identifier>DAE2VH_NExM</dc:identifier>
</cp:coreProperties>
</file>